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icsd.fiz-karlsruhe.de/" TargetMode="External"/><Relationship Id="rId3" Type="http://schemas.openxmlformats.org/officeDocument/2006/relationships/hyperlink" Target="http://crystallography.net/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McStasMcXtrace/McCode/wiki/Generating-input-files-for-Single_crystal-and-PowderN" TargetMode="External"/><Relationship Id="rId3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.jpeg"/><Relationship Id="rId6" Type="http://schemas.openxmlformats.org/officeDocument/2006/relationships/image" Target="../media/image4.tif"/><Relationship Id="rId7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cStas samples for diff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samples for diffraction</a:t>
            </a:r>
          </a:p>
        </p:txBody>
      </p:sp>
      <p:sp>
        <p:nvSpPr>
          <p:cNvPr id="289" name="Erik Knudse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Erik Knudsen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i="1" spc="-68" sz="3000"/>
            </a:lvl1pPr>
          </a:lstStyle>
          <a:p>
            <a:pPr/>
            <a:r>
              <a:t> </a:t>
            </a:r>
          </a:p>
        </p:txBody>
      </p:sp>
      <p:grpSp>
        <p:nvGrpSpPr>
          <p:cNvPr id="299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297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292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3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4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5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6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98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64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6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70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72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Mosaicity parameters: mosaic, mosaic_a, mosaic_b, mosaic_c,  mosaic_AB</a:t>
            </a:r>
          </a:p>
        </p:txBody>
      </p:sp>
      <p:sp>
        <p:nvSpPr>
          <p:cNvPr id="373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77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81" name="image120.tif" descr="image1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94" y="3445835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122.tif" descr="image1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191" y="3162748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extShape 4"/>
          <p:cNvSpPr txBox="1"/>
          <p:nvPr/>
        </p:nvSpPr>
        <p:spPr>
          <a:xfrm>
            <a:off x="2421292" y="935317"/>
            <a:ext cx="6131860" cy="214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CustomShape 2"/>
          <p:cNvSpPr txBox="1"/>
          <p:nvPr/>
        </p:nvSpPr>
        <p:spPr>
          <a:xfrm>
            <a:off x="1615993" y="536569"/>
            <a:ext cx="823951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87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66.png" descr="Image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TextShape 4"/>
          <p:cNvSpPr txBox="1"/>
          <p:nvPr/>
        </p:nvSpPr>
        <p:spPr>
          <a:xfrm>
            <a:off x="2421292" y="935317"/>
            <a:ext cx="6131860" cy="295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hkl for two peaks.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2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9.2 PowderN</a:t>
            </a:r>
          </a:p>
        </p:txBody>
      </p:sp>
      <p:pic>
        <p:nvPicPr>
          <p:cNvPr id="3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397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01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3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04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5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09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1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12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3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414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415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6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7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8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9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0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1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3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4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2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29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3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4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435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6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7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8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9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0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1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2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3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4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5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6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7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8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9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0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51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52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53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54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55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6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57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8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9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60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1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62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3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4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5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6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467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468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C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469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0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1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2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3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4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5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6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7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8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80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1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2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02" name="TextShape 2"/>
          <p:cNvSpPr txBox="1"/>
          <p:nvPr/>
        </p:nvSpPr>
        <p:spPr>
          <a:xfrm>
            <a:off x="2698476" y="1575566"/>
            <a:ext cx="8139643" cy="303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pc="0" sz="220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Focus on diffraction-oriented samples: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Incoherent scatterer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Powder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Single Crystal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File formats</a:t>
            </a:r>
          </a:p>
        </p:txBody>
      </p:sp>
      <p:sp>
        <p:nvSpPr>
          <p:cNvPr id="303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486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487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9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0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1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2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3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4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5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6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7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8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9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0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1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2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3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4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505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506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507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508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509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0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511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2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3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514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5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516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7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8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9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521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522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524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5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6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7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8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9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0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1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2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3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38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0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1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45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7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8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549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549101"/>
            <a:ext cx="4287474" cy="2501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53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5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6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557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484555"/>
            <a:ext cx="4287474" cy="250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143.png" descr="image1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1372" y="2323651"/>
            <a:ext cx="5144105" cy="3001385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TextShape 5"/>
          <p:cNvSpPr txBox="1"/>
          <p:nvPr/>
        </p:nvSpPr>
        <p:spPr>
          <a:xfrm>
            <a:off x="7326779" y="3033656"/>
            <a:ext cx="135546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/>
            </a:lvl1pPr>
          </a:lstStyle>
          <a:p>
            <a:pPr/>
            <a:r>
              <a:t>d_phi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2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Reflection files for Single_crystal and PowderN</a:t>
            </a:r>
          </a:p>
        </p:txBody>
      </p:sp>
      <p:grpSp>
        <p:nvGrpSpPr>
          <p:cNvPr id="565" name="CustomShape 3"/>
          <p:cNvGrpSpPr/>
          <p:nvPr/>
        </p:nvGrpSpPr>
        <p:grpSpPr>
          <a:xfrm>
            <a:off x="1882725" y="1518219"/>
            <a:ext cx="7175775" cy="5882315"/>
            <a:chOff x="0" y="0"/>
            <a:chExt cx="7175774" cy="5882314"/>
          </a:xfrm>
        </p:grpSpPr>
        <p:sp>
          <p:nvSpPr>
            <p:cNvPr id="563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800"/>
              </a:pPr>
            </a:p>
          </p:txBody>
        </p:sp>
        <p:sp>
          <p:nvSpPr>
            <p:cNvPr id="564" name="# TITLE *Aluminum-Al-[FM3-M] Miller, H.P.jr.;DuMond, J.W.M.[1942] at 298 K…"/>
            <p:cNvSpPr txBox="1"/>
            <p:nvPr/>
          </p:nvSpPr>
          <p:spPr>
            <a:xfrm>
              <a:off x="-1" y="0"/>
              <a:ext cx="7175776" cy="48101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lnSpc>
                  <a:spcPct val="10000"/>
                </a:lnSpc>
                <a:defRPr spc="0" sz="8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66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9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Input for the PowderN</a:t>
            </a:r>
          </a:p>
        </p:txBody>
      </p:sp>
      <p:grpSp>
        <p:nvGrpSpPr>
          <p:cNvPr id="572" name="CustomShape 3"/>
          <p:cNvGrpSpPr/>
          <p:nvPr/>
        </p:nvGrpSpPr>
        <p:grpSpPr>
          <a:xfrm>
            <a:off x="1693358" y="1186729"/>
            <a:ext cx="8985347" cy="5401018"/>
            <a:chOff x="378112" y="-830364"/>
            <a:chExt cx="8985346" cy="5401016"/>
          </a:xfrm>
        </p:grpSpPr>
        <p:sp>
          <p:nvSpPr>
            <p:cNvPr id="570" name="Rectangle"/>
            <p:cNvSpPr/>
            <p:nvPr/>
          </p:nvSpPr>
          <p:spPr>
            <a:xfrm>
              <a:off x="378112" y="-830365"/>
              <a:ext cx="8985347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lnSpc>
                  <a:spcPct val="10000"/>
                </a:lnSpc>
                <a:defRPr spc="0" sz="700"/>
              </a:pPr>
            </a:p>
          </p:txBody>
        </p:sp>
        <p:sp>
          <p:nvSpPr>
            <p:cNvPr id="571" name="# TITLE *Corundum-Al2O3-[R3-CH] Graafsma, H.;Souhassou, M.;Harkem[1998] [corundum saphire:blue, ruby:red]…"/>
            <p:cNvSpPr txBox="1"/>
            <p:nvPr/>
          </p:nvSpPr>
          <p:spPr>
            <a:xfrm>
              <a:off x="378112" y="-830365"/>
              <a:ext cx="8985347" cy="4686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lnSpc>
                  <a:spcPct val="10000"/>
                </a:lnSpc>
                <a:defRPr spc="0" sz="7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73" name="CustomShape 4"/>
          <p:cNvSpPr txBox="1"/>
          <p:nvPr/>
        </p:nvSpPr>
        <p:spPr>
          <a:xfrm>
            <a:off x="7118924" y="1785328"/>
            <a:ext cx="3167070" cy="2469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Laz + 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6" name="TextShape 1"/>
          <p:cNvSpPr txBox="1"/>
          <p:nvPr/>
        </p:nvSpPr>
        <p:spPr>
          <a:xfrm>
            <a:off x="1660223" y="813716"/>
            <a:ext cx="8239765" cy="419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What’s already there?</a:t>
            </a:r>
          </a:p>
        </p:txBody>
      </p:sp>
      <p:sp>
        <p:nvSpPr>
          <p:cNvPr id="577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Single Crystals</a:t>
            </a:r>
          </a:p>
        </p:txBody>
      </p:sp>
      <p:sp>
        <p:nvSpPr>
          <p:cNvPr id="578" name="TextShape 5"/>
          <p:cNvSpPr txBox="1"/>
          <p:nvPr/>
        </p:nvSpPr>
        <p:spPr>
          <a:xfrm>
            <a:off x="6136005" y="1240093"/>
            <a:ext cx="245274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Powders</a:t>
            </a:r>
          </a:p>
        </p:txBody>
      </p:sp>
      <p:sp>
        <p:nvSpPr>
          <p:cNvPr id="579" name="Ag.laz…"/>
          <p:cNvSpPr txBox="1"/>
          <p:nvPr/>
        </p:nvSpPr>
        <p:spPr>
          <a:xfrm>
            <a:off x="7365574" y="757308"/>
            <a:ext cx="3497478" cy="6057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duplex.laz</a:t>
            </a:r>
          </a:p>
        </p:txBody>
      </p:sp>
      <p:sp>
        <p:nvSpPr>
          <p:cNvPr id="580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leucine.lau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3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Where to get these files…</a:t>
            </a:r>
          </a:p>
        </p:txBody>
      </p:sp>
      <p:sp>
        <p:nvSpPr>
          <p:cNvPr id="584" name="CustomShape 2"/>
          <p:cNvSpPr txBox="1"/>
          <p:nvPr/>
        </p:nvSpPr>
        <p:spPr>
          <a:xfrm>
            <a:off x="1816894" y="1293838"/>
            <a:ext cx="8139389" cy="4843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$MCSTAS/data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Windows: c:\mcstas-3.0\lib\data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Linux: /usr/(local)/share/mcstas/3.0/data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OS X: /Applications/McStas-3.0/Contents/Resources/mcstas/2.5/data</a:t>
            </a:r>
          </a:p>
          <a:p>
            <a:pPr>
              <a:defRPr spc="0" sz="1900"/>
            </a:pPr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- Or make your own via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Finding a CIF file for the given structure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http://crystallography.net</a:t>
            </a:r>
            <a:r>
              <a:t>&gt;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Process it using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which is available in your  McStas 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7" name="https://github.com/McStasMcXtrace/McCode/wiki/Generating-input-files-for-Single_crystal-and-PowderN"/>
          <p:cNvSpPr txBox="1"/>
          <p:nvPr/>
        </p:nvSpPr>
        <p:spPr>
          <a:xfrm>
            <a:off x="1924112" y="863961"/>
            <a:ext cx="941992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https://github.com/McStasMcXtrace/McCode/wiki/Generating-input-files-for-Single_crystal-and-PowderN</a:t>
            </a:r>
            <a:r>
              <a:t> </a:t>
            </a:r>
          </a:p>
        </p:txBody>
      </p:sp>
      <p:pic>
        <p:nvPicPr>
          <p:cNvPr id="588" name="Screenshot 2021-05-03 at 21.23.19.png" descr="Screenshot 2021-05-03 at 21.2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4250" y="1012028"/>
            <a:ext cx="9251205" cy="8881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1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powder</a:t>
            </a:r>
          </a:p>
        </p:txBody>
      </p:sp>
      <p:sp>
        <p:nvSpPr>
          <p:cNvPr id="592" name="TextShape 2"/>
          <p:cNvSpPr txBox="1"/>
          <p:nvPr/>
        </p:nvSpPr>
        <p:spPr>
          <a:xfrm>
            <a:off x="1976982" y="1278792"/>
            <a:ext cx="8233086" cy="271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powders, the pure elastic diffraction is easy to prepare: LAZ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Single_crystal(powder=1, ...)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593" name="CustomShape 3"/>
          <p:cNvSpPr/>
          <p:nvPr/>
        </p:nvSpPr>
        <p:spPr>
          <a:xfrm>
            <a:off x="4781907" y="4245411"/>
            <a:ext cx="196965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powder</a:t>
            </a:r>
            <a:r>
              <a:t> file.cif</a:t>
            </a:r>
          </a:p>
        </p:txBody>
      </p:sp>
      <p:sp>
        <p:nvSpPr>
          <p:cNvPr id="594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595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Laz file</a:t>
            </a:r>
          </a:p>
        </p:txBody>
      </p:sp>
      <p:cxnSp>
        <p:nvCxnSpPr>
          <p:cNvPr id="596" name="Line 6"/>
          <p:cNvCxnSpPr>
            <a:stCxn id="594" idx="0"/>
            <a:endCxn id="593" idx="0"/>
          </p:cNvCxnSpPr>
          <p:nvPr/>
        </p:nvCxnSpPr>
        <p:spPr>
          <a:xfrm>
            <a:off x="2510684" y="4510151"/>
            <a:ext cx="3256053" cy="5022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597" name="Line 7"/>
          <p:cNvCxnSpPr>
            <a:stCxn id="593" idx="0"/>
            <a:endCxn id="595" idx="0"/>
          </p:cNvCxnSpPr>
          <p:nvPr/>
        </p:nvCxnSpPr>
        <p:spPr>
          <a:xfrm flipV="1">
            <a:off x="5766736" y="4351783"/>
            <a:ext cx="2388083" cy="20858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598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1478" y="1852517"/>
            <a:ext cx="2728462" cy="185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Add a slide on elastic scatter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slide on elastic scattering…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1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SX</a:t>
            </a:r>
          </a:p>
        </p:txBody>
      </p:sp>
      <p:sp>
        <p:nvSpPr>
          <p:cNvPr id="602" name="TextShape 2"/>
          <p:cNvSpPr txBox="1"/>
          <p:nvPr/>
        </p:nvSpPr>
        <p:spPr>
          <a:xfrm>
            <a:off x="1976982" y="1278792"/>
            <a:ext cx="8233086" cy="224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single crystals, the pure elastic diffraction is easy to prepare: LAU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603" name="CustomShape 3"/>
          <p:cNvSpPr/>
          <p:nvPr/>
        </p:nvSpPr>
        <p:spPr>
          <a:xfrm>
            <a:off x="4822568" y="4195191"/>
            <a:ext cx="1270001" cy="1270001"/>
          </a:xfrm>
          <a:prstGeom prst="line">
            <a:avLst/>
          </a:pr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xtal</a:t>
            </a:r>
            <a:r>
              <a:t> file.cif</a:t>
            </a:r>
          </a:p>
        </p:txBody>
      </p:sp>
      <p:sp>
        <p:nvSpPr>
          <p:cNvPr id="604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605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Lau file</a:t>
            </a:r>
          </a:p>
        </p:txBody>
      </p:sp>
      <p:cxnSp>
        <p:nvCxnSpPr>
          <p:cNvPr id="606" name="Line 6"/>
          <p:cNvCxnSpPr>
            <a:stCxn id="604" idx="0"/>
            <a:endCxn id="603" idx="0"/>
          </p:cNvCxnSpPr>
          <p:nvPr/>
        </p:nvCxnSpPr>
        <p:spPr>
          <a:xfrm flipV="1">
            <a:off x="2510684" y="4510151"/>
            <a:ext cx="3057979" cy="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607" name="Line 7"/>
          <p:cNvCxnSpPr>
            <a:stCxn id="603" idx="0"/>
            <a:endCxn id="605" idx="0"/>
          </p:cNvCxnSpPr>
          <p:nvPr/>
        </p:nvCxnSpPr>
        <p:spPr>
          <a:xfrm flipV="1">
            <a:off x="5568662" y="4351783"/>
            <a:ext cx="2586157" cy="15836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608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4906" y="1939752"/>
            <a:ext cx="1719869" cy="208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1" name="TextShape 1"/>
          <p:cNvSpPr txBox="1"/>
          <p:nvPr/>
        </p:nvSpPr>
        <p:spPr>
          <a:xfrm>
            <a:off x="1752850" y="1350018"/>
            <a:ext cx="7179733" cy="713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nxs</a:t>
            </a:r>
            <a:r>
              <a:rPr b="0"/>
              <a:t> (Sample_nxs) – this is </a:t>
            </a:r>
            <a:r>
              <a:rPr i="1"/>
              <a:t>not</a:t>
            </a:r>
            <a:r>
              <a:rPr b="0"/>
              <a:t> a NeXus/HDF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  <a:endParaRPr b="0"/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question is how to generate these files…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i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hand ?</a:t>
            </a:r>
          </a:p>
        </p:txBody>
      </p:sp>
      <p:sp>
        <p:nvSpPr>
          <p:cNvPr id="612" name="TextShape 2"/>
          <p:cNvSpPr txBox="1"/>
          <p:nvPr/>
        </p:nvSpPr>
        <p:spPr>
          <a:xfrm>
            <a:off x="1434403" y="832020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20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 Data formats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5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OFF/PLY any geometry</a:t>
            </a:r>
          </a:p>
        </p:txBody>
      </p:sp>
      <p:sp>
        <p:nvSpPr>
          <p:cNvPr id="616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40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0" sz="1400"/>
            </a:pPr>
          </a:p>
        </p:txBody>
      </p:sp>
      <p:pic>
        <p:nvPicPr>
          <p:cNvPr id="617" name="image148.png" descr="image1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image149.png" descr="image1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image150.png" descr="image1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1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2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3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4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5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6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3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628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9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0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1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2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9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310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sp>
        <p:nvSpPr>
          <p:cNvPr id="311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b="1" spc="0" sz="100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Samples - Incoherent</a:t>
            </a:r>
          </a:p>
        </p:txBody>
      </p:sp>
      <p:pic>
        <p:nvPicPr>
          <p:cNvPr id="312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317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pic>
        <p:nvPicPr>
          <p:cNvPr id="318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  <p:sp>
        <p:nvSpPr>
          <p:cNvPr id="320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1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extShape 2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Crystalline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330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33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33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347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3" name="image114.gif" descr="image1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model</a:t>
            </a:r>
          </a:p>
        </p:txBody>
      </p:sp>
      <p:sp>
        <p:nvSpPr>
          <p:cNvPr id="355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sz="800"/>
            </a:lvl1pPr>
          </a:lstStyle>
          <a:p>
            <a:pPr/>
            <a:r>
              <a:t>Courtesy University College London</a:t>
            </a:r>
          </a:p>
        </p:txBody>
      </p:sp>
      <p:sp>
        <p:nvSpPr>
          <p:cNvPr id="356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60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